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279" r:id="rId1"/>
  </p:sldMasterIdLst>
  <p:sldIdLst>
    <p:sldId id="256" r:id="rId2"/>
    <p:sldId id="257" r:id="rId3"/>
    <p:sldId id="259" r:id="rId4"/>
    <p:sldId id="261" r:id="rId5"/>
    <p:sldId id="268" r:id="rId6"/>
    <p:sldId id="267" r:id="rId7"/>
    <p:sldId id="258" r:id="rId8"/>
    <p:sldId id="260" r:id="rId9"/>
    <p:sldId id="263" r:id="rId10"/>
    <p:sldId id="262" r:id="rId11"/>
    <p:sldId id="269" r:id="rId12"/>
    <p:sldId id="271" r:id="rId13"/>
    <p:sldId id="270" r:id="rId14"/>
    <p:sldId id="265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8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hdphoto2.wdp>
</file>

<file path=ppt/media/image1.jpe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pic>
          <p:nvPicPr>
            <p:cNvPr id="7" name="Picture 6" descr="SD-PanelTitle-V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1515532" y="1520422"/>
              <a:ext cx="6112935" cy="3818468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2" name="Picture 11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25780"/>
              <a:ext cx="1664208" cy="612648"/>
            </a:xfrm>
            <a:prstGeom prst="rect">
              <a:avLst/>
            </a:prstGeom>
          </p:spPr>
        </p:pic>
        <p:pic>
          <p:nvPicPr>
            <p:cNvPr id="14" name="Picture 13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" r="47959"/>
            <a:stretch/>
          </p:blipFill>
          <p:spPr>
            <a:xfrm rot="5400000">
              <a:off x="3739196" y="5719572"/>
              <a:ext cx="1664208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21934" y="1811867"/>
            <a:ext cx="5308866" cy="1515533"/>
          </a:xfrm>
        </p:spPr>
        <p:txBody>
          <a:bodyPr anchor="b">
            <a:noAutofit/>
          </a:bodyPr>
          <a:lstStyle>
            <a:lvl1pPr algn="ctr">
              <a:defRPr sz="48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21934" y="3598331"/>
            <a:ext cx="5308866" cy="1377651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065418" y="5054602"/>
            <a:ext cx="673276" cy="279400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21935" y="5054602"/>
            <a:ext cx="4064860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17319" y="5054602"/>
            <a:ext cx="413483" cy="279400"/>
          </a:xfrm>
        </p:spPr>
        <p:txBody>
          <a:bodyPr/>
          <a:lstStyle/>
          <a:p>
            <a:fld id="{6D22F896-40B5-4ADD-8801-0D06FADFA095}" type="slidenum">
              <a:rPr lang="en-US" smtClean="0"/>
              <a:t>‹n.º›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019827" y="3471329"/>
            <a:ext cx="511308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6970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8" y="4815415"/>
            <a:ext cx="6798734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26261" y="1032937"/>
            <a:ext cx="7091482" cy="33612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8" y="5382153"/>
            <a:ext cx="6798734" cy="49371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‹n.º›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5731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8" y="906873"/>
            <a:ext cx="6798734" cy="309786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7" y="4275666"/>
            <a:ext cx="6798736" cy="1600202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‹n.º›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67" y="4140199"/>
            <a:ext cx="6606425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909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4335" y="982132"/>
            <a:ext cx="6400250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00200" y="3352800"/>
            <a:ext cx="5892798" cy="651933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3" y="4343404"/>
            <a:ext cx="6798738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‹n.º›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49971" y="905362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633505" y="2827870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278468" y="4140199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9036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71" y="3308581"/>
            <a:ext cx="679872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70" y="4777381"/>
            <a:ext cx="679873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‹n.º›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09929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9418" y="982132"/>
            <a:ext cx="632516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1176870" y="3639312"/>
            <a:ext cx="6798730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7" y="4529667"/>
            <a:ext cx="6798736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‹n.º›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78062" y="89689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649798" y="260772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278468" y="342900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50407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982135"/>
            <a:ext cx="6798734" cy="2294467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3200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3"/>
          </p:nvPr>
        </p:nvSpPr>
        <p:spPr>
          <a:xfrm>
            <a:off x="1176870" y="3566160"/>
            <a:ext cx="6798730" cy="905256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4470404"/>
            <a:ext cx="6798734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‹n.º›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278471" y="3429000"/>
            <a:ext cx="6606421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5268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7" y="2490139"/>
            <a:ext cx="6798736" cy="3385733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‹n.º›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8" y="2354670"/>
            <a:ext cx="660642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8719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356667" y="906877"/>
            <a:ext cx="1618930" cy="496899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76869" y="906877"/>
            <a:ext cx="4915509" cy="4968993"/>
          </a:xfrm>
        </p:spPr>
        <p:txBody>
          <a:bodyPr vert="eaVert" anchor="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‹n.º›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6245512" y="906877"/>
            <a:ext cx="0" cy="4968993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985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278467" y="2354670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‹n.º›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974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8465" y="1641413"/>
            <a:ext cx="6595534" cy="1822514"/>
          </a:xfrm>
        </p:spPr>
        <p:txBody>
          <a:bodyPr anchor="b">
            <a:normAutofit/>
          </a:bodyPr>
          <a:lstStyle>
            <a:lvl1pPr algn="ct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78465" y="3734863"/>
            <a:ext cx="6595534" cy="1090015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‹n.º›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278467" y="3599392"/>
            <a:ext cx="6595533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273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278465" y="235626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8" y="915341"/>
            <a:ext cx="6798734" cy="13038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76866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5152" y="2487168"/>
            <a:ext cx="3337560" cy="3447288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‹n.º›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284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8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76868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1832" y="2658533"/>
            <a:ext cx="3337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1832" y="3243262"/>
            <a:ext cx="3337560" cy="2706624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‹n.º›</a:t>
            </a:fld>
            <a:endParaRPr lang="en-US" dirty="0"/>
          </a:p>
        </p:txBody>
      </p:sp>
      <p:cxnSp>
        <p:nvCxnSpPr>
          <p:cNvPr id="41" name="Straight Connector 40"/>
          <p:cNvCxnSpPr/>
          <p:nvPr/>
        </p:nvCxnSpPr>
        <p:spPr>
          <a:xfrm>
            <a:off x="1278468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26873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6" y="915341"/>
            <a:ext cx="6798735" cy="130386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‹n.º›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278468" y="2354670"/>
            <a:ext cx="659553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1914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10/5/17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‹n.º›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771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388534"/>
            <a:ext cx="2536798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0064" y="982136"/>
            <a:ext cx="3855539" cy="4893735"/>
          </a:xfrm>
        </p:spPr>
        <p:txBody>
          <a:bodyPr anchor="ctr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5" y="3031065"/>
            <a:ext cx="2536798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‹n.º›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278466" y="2912533"/>
            <a:ext cx="2333594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3514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6865" y="1883832"/>
            <a:ext cx="3632202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072" y="1032933"/>
            <a:ext cx="2929463" cy="4792136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76867" y="3255432"/>
            <a:ext cx="3632201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10/5/17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‹n.º›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005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4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3"/>
            <a:ext cx="9144000" cy="6858001"/>
            <a:chOff x="0" y="0"/>
            <a:chExt cx="9144000" cy="6858001"/>
          </a:xfrm>
        </p:grpSpPr>
        <p:pic>
          <p:nvPicPr>
            <p:cNvPr id="8" name="Picture 7" descr="SD-PanelContent-V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9144000" cy="6858000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553888" y="542807"/>
              <a:ext cx="8039776" cy="5756392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39689"/>
              <a:ext cx="68580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4240"/>
            <a:stretch/>
          </p:blipFill>
          <p:spPr>
            <a:xfrm rot="5400000">
              <a:off x="4221675" y="6211888"/>
              <a:ext cx="68580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76868" y="915341"/>
            <a:ext cx="6798734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76867" y="2490139"/>
            <a:ext cx="6798736" cy="344499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56672" y="5960533"/>
            <a:ext cx="1148283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10/5/17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76867" y="5960533"/>
            <a:ext cx="510466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580092" y="5960533"/>
            <a:ext cx="39551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‹n.º›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55941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80" r:id="rId1"/>
    <p:sldLayoutId id="2147484281" r:id="rId2"/>
    <p:sldLayoutId id="2147484282" r:id="rId3"/>
    <p:sldLayoutId id="2147484283" r:id="rId4"/>
    <p:sldLayoutId id="2147484284" r:id="rId5"/>
    <p:sldLayoutId id="2147484285" r:id="rId6"/>
    <p:sldLayoutId id="2147484286" r:id="rId7"/>
    <p:sldLayoutId id="2147484287" r:id="rId8"/>
    <p:sldLayoutId id="2147484288" r:id="rId9"/>
    <p:sldLayoutId id="2147484289" r:id="rId10"/>
    <p:sldLayoutId id="2147484290" r:id="rId11"/>
    <p:sldLayoutId id="2147484291" r:id="rId12"/>
    <p:sldLayoutId id="2147484292" r:id="rId13"/>
    <p:sldLayoutId id="2147484293" r:id="rId14"/>
    <p:sldLayoutId id="2147484294" r:id="rId15"/>
    <p:sldLayoutId id="2147484295" r:id="rId16"/>
    <p:sldLayoutId id="2147484296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11" Type="http://schemas.microsoft.com/office/2007/relationships/hdphoto" Target="../media/hdphoto2.wdp"/><Relationship Id="rId1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0.png"/><Relationship Id="rId4" Type="http://schemas.openxmlformats.org/officeDocument/2006/relationships/image" Target="../media/image14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microsoft.com/office/2007/relationships/hdphoto" Target="../media/hdphoto1.wdp"/><Relationship Id="rId8" Type="http://schemas.openxmlformats.org/officeDocument/2006/relationships/image" Target="../media/image23.png"/><Relationship Id="rId9" Type="http://schemas.openxmlformats.org/officeDocument/2006/relationships/image" Target="../media/image24.png"/><Relationship Id="rId10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image" Target="../media/image1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1921934" y="2497667"/>
            <a:ext cx="5308866" cy="1515533"/>
          </a:xfrm>
        </p:spPr>
        <p:txBody>
          <a:bodyPr/>
          <a:lstStyle/>
          <a:p>
            <a:r>
              <a:rPr lang="pt-BR" sz="3600" dirty="0"/>
              <a:t>Composição automática de partituras utilizando </a:t>
            </a:r>
            <a:r>
              <a:rPr lang="pt-BR" sz="3600" dirty="0" err="1"/>
              <a:t>Machine</a:t>
            </a:r>
            <a:r>
              <a:rPr lang="pt-BR" sz="3600" dirty="0"/>
              <a:t> Learning</a:t>
            </a:r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>
          <a:xfrm>
            <a:off x="1921934" y="4428064"/>
            <a:ext cx="5308866" cy="1377651"/>
          </a:xfrm>
        </p:spPr>
        <p:txBody>
          <a:bodyPr/>
          <a:lstStyle/>
          <a:p>
            <a:r>
              <a:rPr lang="en-US" i="1" dirty="0"/>
              <a:t>Automated Music Sheet Composing with Machine Learning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693558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Arquivo</a:t>
            </a:r>
            <a:r>
              <a:rPr lang="en-US" dirty="0"/>
              <a:t> </a:t>
            </a:r>
            <a:r>
              <a:rPr lang="en-US" dirty="0" err="1"/>
              <a:t>resultante</a:t>
            </a:r>
            <a:r>
              <a:rPr lang="en-US" dirty="0"/>
              <a:t> da </a:t>
            </a:r>
            <a:r>
              <a:rPr lang="en-US" dirty="0" err="1"/>
              <a:t>análise</a:t>
            </a:r>
            <a:r>
              <a:rPr lang="en-US" dirty="0"/>
              <a:t> do MIDI</a:t>
            </a:r>
            <a:endParaRPr lang="pt-BR" dirty="0"/>
          </a:p>
        </p:txBody>
      </p:sp>
      <p:sp>
        <p:nvSpPr>
          <p:cNvPr id="6" name="Espaço Reservado para Texto 5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Após</a:t>
            </a:r>
            <a:r>
              <a:rPr lang="en-US" dirty="0"/>
              <a:t> </a:t>
            </a:r>
            <a:r>
              <a:rPr lang="en-US" dirty="0" err="1"/>
              <a:t>passar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nosso</a:t>
            </a:r>
            <a:r>
              <a:rPr lang="en-US" dirty="0"/>
              <a:t> </a:t>
            </a:r>
            <a:r>
              <a:rPr lang="en-US" dirty="0" err="1"/>
              <a:t>algoritimo</a:t>
            </a:r>
            <a:r>
              <a:rPr lang="en-US" dirty="0"/>
              <a:t> de </a:t>
            </a:r>
            <a:r>
              <a:rPr lang="en-US" dirty="0" err="1"/>
              <a:t>análise</a:t>
            </a:r>
            <a:r>
              <a:rPr lang="en-US" dirty="0"/>
              <a:t>, </a:t>
            </a:r>
            <a:r>
              <a:rPr lang="en-US" dirty="0" err="1"/>
              <a:t>esses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vetores</a:t>
            </a:r>
            <a:r>
              <a:rPr lang="en-US" dirty="0"/>
              <a:t> de que </a:t>
            </a:r>
            <a:r>
              <a:rPr lang="en-US" dirty="0" err="1"/>
              <a:t>passamos</a:t>
            </a:r>
            <a:r>
              <a:rPr lang="en-US" dirty="0"/>
              <a:t> para </a:t>
            </a:r>
            <a:r>
              <a:rPr lang="en-US" dirty="0" err="1"/>
              <a:t>aprendizagem</a:t>
            </a:r>
            <a:r>
              <a:rPr lang="en-US" dirty="0"/>
              <a:t> no </a:t>
            </a:r>
            <a:r>
              <a:rPr lang="en-US" dirty="0" err="1"/>
              <a:t>TensorFlow</a:t>
            </a:r>
            <a:r>
              <a:rPr lang="en-US" dirty="0"/>
              <a:t> (</a:t>
            </a:r>
            <a:r>
              <a:rPr lang="en-US" dirty="0" err="1"/>
              <a:t>saida</a:t>
            </a:r>
            <a:r>
              <a:rPr lang="en-US" dirty="0"/>
              <a:t> </a:t>
            </a:r>
            <a:r>
              <a:rPr lang="en-US" dirty="0" err="1"/>
              <a:t>desejada</a:t>
            </a:r>
            <a:r>
              <a:rPr lang="en-US" dirty="0"/>
              <a:t>)</a:t>
            </a:r>
            <a:endParaRPr lang="pt-BR" dirty="0"/>
          </a:p>
        </p:txBody>
      </p:sp>
      <p:pic>
        <p:nvPicPr>
          <p:cNvPr id="8" name="Espaço Reservado para Imagem 7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92" t="42245" r="44150" b="7825"/>
          <a:stretch/>
        </p:blipFill>
        <p:spPr>
          <a:xfrm>
            <a:off x="990600" y="914404"/>
            <a:ext cx="7205134" cy="3928557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4902204" y="914404"/>
            <a:ext cx="118533" cy="257386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7" name="Retângulo 6"/>
          <p:cNvSpPr/>
          <p:nvPr/>
        </p:nvSpPr>
        <p:spPr>
          <a:xfrm>
            <a:off x="5833538" y="914399"/>
            <a:ext cx="118533" cy="3901016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9" name="Retângulo 8"/>
          <p:cNvSpPr/>
          <p:nvPr/>
        </p:nvSpPr>
        <p:spPr>
          <a:xfrm>
            <a:off x="4783671" y="3488271"/>
            <a:ext cx="118533" cy="132714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0" name="Retângulo 9"/>
          <p:cNvSpPr/>
          <p:nvPr/>
        </p:nvSpPr>
        <p:spPr>
          <a:xfrm>
            <a:off x="7006169" y="914404"/>
            <a:ext cx="118533" cy="1286933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1" name="Retângulo 10"/>
          <p:cNvSpPr/>
          <p:nvPr/>
        </p:nvSpPr>
        <p:spPr>
          <a:xfrm>
            <a:off x="7150101" y="4171951"/>
            <a:ext cx="118533" cy="643467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2" name="Retângulo 11"/>
          <p:cNvSpPr/>
          <p:nvPr/>
        </p:nvSpPr>
        <p:spPr>
          <a:xfrm>
            <a:off x="7150096" y="2201334"/>
            <a:ext cx="118534" cy="677334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sp>
        <p:nvSpPr>
          <p:cNvPr id="13" name="Retângulo 12"/>
          <p:cNvSpPr/>
          <p:nvPr/>
        </p:nvSpPr>
        <p:spPr>
          <a:xfrm>
            <a:off x="7410453" y="2878672"/>
            <a:ext cx="118533" cy="1253065"/>
          </a:xfrm>
          <a:prstGeom prst="rect">
            <a:avLst/>
          </a:prstGeom>
          <a:solidFill>
            <a:schemeClr val="accent2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pt-BR"/>
          </a:p>
        </p:txBody>
      </p:sp>
      <p:cxnSp>
        <p:nvCxnSpPr>
          <p:cNvPr id="5" name="Conector reto 4"/>
          <p:cNvCxnSpPr/>
          <p:nvPr/>
        </p:nvCxnSpPr>
        <p:spPr>
          <a:xfrm flipH="1">
            <a:off x="770466" y="1574799"/>
            <a:ext cx="7653866" cy="0"/>
          </a:xfrm>
          <a:prstGeom prst="line">
            <a:avLst/>
          </a:prstGeom>
          <a:ln w="19050">
            <a:solidFill>
              <a:srgbClr val="92D050">
                <a:alpha val="8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to 13"/>
          <p:cNvCxnSpPr/>
          <p:nvPr/>
        </p:nvCxnSpPr>
        <p:spPr>
          <a:xfrm flipH="1">
            <a:off x="770466" y="2201337"/>
            <a:ext cx="7653866" cy="0"/>
          </a:xfrm>
          <a:prstGeom prst="line">
            <a:avLst/>
          </a:prstGeom>
          <a:ln w="19050">
            <a:solidFill>
              <a:srgbClr val="92D050">
                <a:alpha val="8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to 14"/>
          <p:cNvCxnSpPr/>
          <p:nvPr/>
        </p:nvCxnSpPr>
        <p:spPr>
          <a:xfrm flipH="1">
            <a:off x="770466" y="2878668"/>
            <a:ext cx="7653866" cy="0"/>
          </a:xfrm>
          <a:prstGeom prst="line">
            <a:avLst/>
          </a:prstGeom>
          <a:ln w="19050">
            <a:solidFill>
              <a:srgbClr val="92D050">
                <a:alpha val="8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/>
          <p:cNvCxnSpPr/>
          <p:nvPr/>
        </p:nvCxnSpPr>
        <p:spPr>
          <a:xfrm flipH="1">
            <a:off x="770466" y="3505207"/>
            <a:ext cx="7653866" cy="0"/>
          </a:xfrm>
          <a:prstGeom prst="line">
            <a:avLst/>
          </a:prstGeom>
          <a:ln w="19050">
            <a:solidFill>
              <a:srgbClr val="92D050">
                <a:alpha val="8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to 16"/>
          <p:cNvCxnSpPr/>
          <p:nvPr/>
        </p:nvCxnSpPr>
        <p:spPr>
          <a:xfrm flipH="1">
            <a:off x="770466" y="4157136"/>
            <a:ext cx="7653866" cy="0"/>
          </a:xfrm>
          <a:prstGeom prst="line">
            <a:avLst/>
          </a:prstGeom>
          <a:ln w="19050">
            <a:solidFill>
              <a:srgbClr val="92D050">
                <a:alpha val="8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947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Socket</a:t>
            </a:r>
            <a:endParaRPr lang="pt-BR" dirty="0"/>
          </a:p>
        </p:txBody>
      </p:sp>
      <p:sp>
        <p:nvSpPr>
          <p:cNvPr id="12" name="Espaço Reservado para Texto 1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dirty="0"/>
              <a:t>Protocolo de comunicação</a:t>
            </a:r>
          </a:p>
          <a:p>
            <a:pPr algn="just"/>
            <a:r>
              <a:rPr lang="pt-BR" dirty="0"/>
              <a:t>Conexões persistentes após </a:t>
            </a:r>
            <a:r>
              <a:rPr lang="pt-BR" dirty="0" err="1"/>
              <a:t>hand</a:t>
            </a:r>
            <a:r>
              <a:rPr lang="pt-BR" dirty="0"/>
              <a:t>-shake inicial</a:t>
            </a:r>
          </a:p>
          <a:p>
            <a:pPr algn="just"/>
            <a:r>
              <a:rPr lang="pt-BR" dirty="0"/>
              <a:t>Tanto o servidor quanto o cliente podem enviar dados a qualquer momento</a:t>
            </a:r>
          </a:p>
          <a:p>
            <a:pPr algn="just"/>
            <a:r>
              <a:rPr lang="pt-BR" dirty="0" err="1"/>
              <a:t>Delay</a:t>
            </a:r>
            <a:r>
              <a:rPr lang="pt-BR" dirty="0"/>
              <a:t> extremamente baixo</a:t>
            </a:r>
          </a:p>
          <a:p>
            <a:pPr algn="just"/>
            <a:r>
              <a:rPr lang="pt-BR" dirty="0"/>
              <a:t>TCP</a:t>
            </a:r>
          </a:p>
          <a:p>
            <a:pPr algn="just"/>
            <a:endParaRPr lang="pt-BR" dirty="0"/>
          </a:p>
          <a:p>
            <a:pPr algn="just"/>
            <a:endParaRPr lang="pt-BR" dirty="0"/>
          </a:p>
        </p:txBody>
      </p:sp>
      <p:pic>
        <p:nvPicPr>
          <p:cNvPr id="3074" name="Picture 2" descr="http://www.marcofolio.net/images/stories/programming/webdesign/websockets/websockets_icon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9" r="8536"/>
          <a:stretch/>
        </p:blipFill>
        <p:spPr bwMode="auto">
          <a:xfrm>
            <a:off x="7503081" y="812801"/>
            <a:ext cx="870452" cy="626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798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Como juntamos tudo isso?</a:t>
            </a:r>
          </a:p>
        </p:txBody>
      </p:sp>
      <p:pic>
        <p:nvPicPr>
          <p:cNvPr id="4" name="Picture 2" descr="https://image.flaticon.com/icons/png/128/34/34474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82" y="4193066"/>
            <a:ext cx="636548" cy="636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d30y9cdsu7xlg0.cloudfront.net/png/40530-200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6323" y="4166412"/>
            <a:ext cx="731310" cy="731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www.freeiconspng.com/uploads/audio-sound-waves-png-7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2715" y="4052522"/>
            <a:ext cx="959097" cy="959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http://www.marcofolio.net/images/stories/programming/webdesign/websockets/websockets_icon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79" r="8536"/>
          <a:stretch/>
        </p:blipFill>
        <p:spPr bwMode="auto">
          <a:xfrm>
            <a:off x="6131077" y="3349907"/>
            <a:ext cx="438547" cy="315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ttps://avatars0.githubusercontent.com/u/15658638?v=3&amp;s=400"/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3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6177" y="4149404"/>
            <a:ext cx="689946" cy="689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image.flaticon.com/icons/png/512/38/38925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8807" y="4149408"/>
            <a:ext cx="749097" cy="749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329962" y="3349200"/>
            <a:ext cx="439228" cy="316367"/>
          </a:xfrm>
          <a:prstGeom prst="rect">
            <a:avLst/>
          </a:prstGeom>
        </p:spPr>
      </p:pic>
      <p:pic>
        <p:nvPicPr>
          <p:cNvPr id="15" name="Picture 10" descr="https://www.planet-source-code.com/vb/2010Redesign/images/LangugeHomePages/HTML5_CSS_JavaScript.png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8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972" t="-20" b="6104"/>
          <a:stretch/>
        </p:blipFill>
        <p:spPr bwMode="auto">
          <a:xfrm>
            <a:off x="1904433" y="2999700"/>
            <a:ext cx="514308" cy="856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0" descr="https://www.planet-source-code.com/vb/2010Redesign/images/LangugeHomePages/HTML5_CSS_JavaScript.png"/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8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6972" t="-20" b="6104"/>
          <a:stretch/>
        </p:blipFill>
        <p:spPr bwMode="auto">
          <a:xfrm>
            <a:off x="7398803" y="2999700"/>
            <a:ext cx="514308" cy="856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 descr="https://upload.wikimedia.org/wikipedia/commons/thumb/c/c3/Python-logo-notext.svg/2000px-Python-logo-notext.svg.png"/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415" y="3197000"/>
            <a:ext cx="621479" cy="621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de Seta Reta 10"/>
          <p:cNvCxnSpPr/>
          <p:nvPr/>
        </p:nvCxnSpPr>
        <p:spPr>
          <a:xfrm>
            <a:off x="2625476" y="3507379"/>
            <a:ext cx="5237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1" name="Conector de Seta Reta 20"/>
          <p:cNvCxnSpPr/>
          <p:nvPr/>
        </p:nvCxnSpPr>
        <p:spPr>
          <a:xfrm>
            <a:off x="3954742" y="3507379"/>
            <a:ext cx="5237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2" name="Conector de Seta Reta 21"/>
          <p:cNvCxnSpPr/>
          <p:nvPr/>
        </p:nvCxnSpPr>
        <p:spPr>
          <a:xfrm>
            <a:off x="6697943" y="3507379"/>
            <a:ext cx="5237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cxnSp>
        <p:nvCxnSpPr>
          <p:cNvPr id="23" name="Conector de Seta Reta 22"/>
          <p:cNvCxnSpPr/>
          <p:nvPr/>
        </p:nvCxnSpPr>
        <p:spPr>
          <a:xfrm>
            <a:off x="5470276" y="3507379"/>
            <a:ext cx="523761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28" name="Conector de Seta Reta 27"/>
          <p:cNvCxnSpPr>
            <a:cxnSpLocks/>
          </p:cNvCxnSpPr>
          <p:nvPr/>
        </p:nvCxnSpPr>
        <p:spPr>
          <a:xfrm flipH="1">
            <a:off x="1442035" y="3811390"/>
            <a:ext cx="415112" cy="33801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Conector de Seta Reta 28"/>
          <p:cNvCxnSpPr>
            <a:cxnSpLocks/>
          </p:cNvCxnSpPr>
          <p:nvPr/>
        </p:nvCxnSpPr>
        <p:spPr>
          <a:xfrm flipV="1">
            <a:off x="1374145" y="4542120"/>
            <a:ext cx="28203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1" name="Conector de Seta Reta 30"/>
          <p:cNvCxnSpPr>
            <a:cxnSpLocks/>
          </p:cNvCxnSpPr>
          <p:nvPr/>
        </p:nvCxnSpPr>
        <p:spPr>
          <a:xfrm flipH="1" flipV="1">
            <a:off x="2443621" y="3818476"/>
            <a:ext cx="470444" cy="33788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Conector de Seta Reta 35"/>
          <p:cNvCxnSpPr>
            <a:cxnSpLocks/>
          </p:cNvCxnSpPr>
          <p:nvPr/>
        </p:nvCxnSpPr>
        <p:spPr>
          <a:xfrm flipV="1">
            <a:off x="2390074" y="4508187"/>
            <a:ext cx="282034" cy="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Conector de Seta Reta 37"/>
          <p:cNvCxnSpPr>
            <a:cxnSpLocks/>
          </p:cNvCxnSpPr>
          <p:nvPr/>
        </p:nvCxnSpPr>
        <p:spPr>
          <a:xfrm>
            <a:off x="4800016" y="3856610"/>
            <a:ext cx="0" cy="2637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onector de Seta Reta 40"/>
          <p:cNvCxnSpPr>
            <a:cxnSpLocks/>
          </p:cNvCxnSpPr>
          <p:nvPr/>
        </p:nvCxnSpPr>
        <p:spPr>
          <a:xfrm flipV="1">
            <a:off x="5164083" y="3823135"/>
            <a:ext cx="0" cy="2658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6" name="Conector de Seta Reta 45"/>
          <p:cNvCxnSpPr>
            <a:cxnSpLocks/>
          </p:cNvCxnSpPr>
          <p:nvPr/>
        </p:nvCxnSpPr>
        <p:spPr>
          <a:xfrm>
            <a:off x="7655957" y="3941211"/>
            <a:ext cx="0" cy="2518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3811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Nosso</a:t>
            </a:r>
            <a:r>
              <a:rPr lang="en-US" dirty="0"/>
              <a:t> </a:t>
            </a:r>
            <a:r>
              <a:rPr lang="en-US" dirty="0" err="1"/>
              <a:t>foco</a:t>
            </a:r>
            <a:r>
              <a:rPr lang="en-US" dirty="0"/>
              <a:t> agora</a:t>
            </a:r>
            <a:endParaRPr lang="pt-BR" dirty="0"/>
          </a:p>
        </p:txBody>
      </p:sp>
      <p:sp>
        <p:nvSpPr>
          <p:cNvPr id="12" name="Espaço Reservado para Texto 1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dirty="0" err="1"/>
              <a:t>TensorFlow</a:t>
            </a:r>
            <a:r>
              <a:rPr lang="pt-BR" dirty="0"/>
              <a:t>!</a:t>
            </a:r>
          </a:p>
          <a:p>
            <a:pPr algn="just"/>
            <a:r>
              <a:rPr lang="pt-BR" dirty="0"/>
              <a:t>Treinos e mais treinos</a:t>
            </a:r>
          </a:p>
          <a:p>
            <a:pPr algn="just"/>
            <a:r>
              <a:rPr lang="pt-BR" dirty="0"/>
              <a:t>Interface do programa</a:t>
            </a:r>
          </a:p>
          <a:p>
            <a:pPr algn="just"/>
            <a:endParaRPr lang="pt-BR" dirty="0"/>
          </a:p>
          <a:p>
            <a:pPr algn="just"/>
            <a:endParaRPr lang="pt-BR" dirty="0"/>
          </a:p>
          <a:p>
            <a:pPr algn="just"/>
            <a:endParaRPr lang="pt-BR" dirty="0"/>
          </a:p>
        </p:txBody>
      </p:sp>
      <p:pic>
        <p:nvPicPr>
          <p:cNvPr id="4098" name="Picture 2" descr="https://image.flaticon.com/icons/png/512/86/8650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3068" y="644406"/>
            <a:ext cx="981198" cy="981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983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>
                <a:solidFill>
                  <a:schemeClr val="accent6"/>
                </a:solidFill>
              </a:rPr>
              <a:t>Agradecimentos</a:t>
            </a:r>
          </a:p>
        </p:txBody>
      </p:sp>
    </p:spTree>
    <p:extLst>
      <p:ext uri="{BB962C8B-B14F-4D97-AF65-F5344CB8AC3E}">
        <p14:creationId xmlns:p14="http://schemas.microsoft.com/office/powerpoint/2010/main" val="755150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Introdução</a:t>
            </a:r>
            <a:endParaRPr lang="pt-BR" dirty="0"/>
          </a:p>
        </p:txBody>
      </p:sp>
      <p:sp>
        <p:nvSpPr>
          <p:cNvPr id="8" name="Espaço Reservado para Conteúdo 7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pt-BR" dirty="0"/>
              <a:t>Atualmente: Escassez de ferramentas que implementem </a:t>
            </a:r>
            <a:r>
              <a:rPr lang="pt-BR" dirty="0" err="1"/>
              <a:t>Machine</a:t>
            </a:r>
            <a:r>
              <a:rPr lang="pt-BR" dirty="0"/>
              <a:t> Learning para processamento de músicas</a:t>
            </a:r>
          </a:p>
          <a:p>
            <a:r>
              <a:rPr lang="pt-BR" dirty="0"/>
              <a:t>Oportunidade: Explorar um mercado novo </a:t>
            </a:r>
          </a:p>
          <a:p>
            <a:r>
              <a:rPr lang="pt-BR" dirty="0"/>
              <a:t>Ideia: Usar </a:t>
            </a:r>
            <a:r>
              <a:rPr lang="pt-BR" dirty="0" err="1"/>
              <a:t>Machine</a:t>
            </a:r>
            <a:r>
              <a:rPr lang="pt-BR" dirty="0"/>
              <a:t> Learning para melhorar e facilitar o processo de composição de novas músicas</a:t>
            </a:r>
          </a:p>
          <a:p>
            <a:r>
              <a:rPr lang="pt-BR" dirty="0"/>
              <a:t>Objetivo: Um aplicativo fácil de se utilizar, onde o músico pode simplesmente tocar o seu instrumento enquanto nosso algoritmo se encarrega da composição</a:t>
            </a:r>
          </a:p>
          <a:p>
            <a:endParaRPr lang="pt-BR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95384">
            <a:off x="6717137" y="266356"/>
            <a:ext cx="1788795" cy="178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764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Ferramentas &amp; </a:t>
            </a:r>
            <a:r>
              <a:rPr lang="pt-BR" dirty="0"/>
              <a:t>Técnicas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47263" y="2490139"/>
            <a:ext cx="6798736" cy="344499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Ferramentas:</a:t>
            </a:r>
            <a:endParaRPr lang="pt-BR" dirty="0"/>
          </a:p>
          <a:p>
            <a:r>
              <a:rPr lang="pt-BR" dirty="0" err="1"/>
              <a:t>Javascript</a:t>
            </a:r>
            <a:r>
              <a:rPr lang="pt-BR" dirty="0"/>
              <a:t> (Interface e Captação do som)</a:t>
            </a:r>
          </a:p>
          <a:p>
            <a:r>
              <a:rPr lang="pt-BR" dirty="0" err="1"/>
              <a:t>TensorFlow</a:t>
            </a:r>
            <a:r>
              <a:rPr lang="pt-BR" dirty="0"/>
              <a:t> (Biblioteca de </a:t>
            </a:r>
            <a:r>
              <a:rPr lang="pt-BR" dirty="0" err="1"/>
              <a:t>Machine</a:t>
            </a:r>
            <a:r>
              <a:rPr lang="pt-BR" dirty="0"/>
              <a:t> Learning)</a:t>
            </a:r>
          </a:p>
          <a:p>
            <a:r>
              <a:rPr lang="pt-BR" dirty="0"/>
              <a:t>Python (Conexão e processamento dos dados)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Técnicas</a:t>
            </a:r>
            <a:r>
              <a:rPr lang="en-US" dirty="0"/>
              <a:t>:</a:t>
            </a:r>
            <a:endParaRPr lang="pt-BR" dirty="0"/>
          </a:p>
          <a:p>
            <a:r>
              <a:rPr lang="pt-BR" dirty="0" err="1"/>
              <a:t>Fast</a:t>
            </a:r>
            <a:r>
              <a:rPr lang="pt-BR" dirty="0"/>
              <a:t> Fourier </a:t>
            </a:r>
            <a:r>
              <a:rPr lang="pt-BR" dirty="0" err="1"/>
              <a:t>Transform</a:t>
            </a:r>
            <a:endParaRPr lang="pt-BR" dirty="0"/>
          </a:p>
          <a:p>
            <a:r>
              <a:rPr lang="pt-BR" dirty="0" err="1"/>
              <a:t>Deep</a:t>
            </a:r>
            <a:r>
              <a:rPr lang="pt-BR" dirty="0"/>
              <a:t> </a:t>
            </a:r>
            <a:r>
              <a:rPr lang="pt-BR" dirty="0" err="1"/>
              <a:t>Machine</a:t>
            </a:r>
            <a:r>
              <a:rPr lang="pt-BR" dirty="0"/>
              <a:t> Learning</a:t>
            </a:r>
          </a:p>
          <a:p>
            <a:r>
              <a:rPr lang="en-US" dirty="0" err="1"/>
              <a:t>Websocket</a:t>
            </a:r>
            <a:endParaRPr lang="pt-BR" dirty="0"/>
          </a:p>
          <a:p>
            <a:endParaRPr lang="pt-BR" dirty="0"/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999" y="4689019"/>
            <a:ext cx="644282" cy="644282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95384">
            <a:off x="6717137" y="266356"/>
            <a:ext cx="1788795" cy="178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29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Cronograma</a:t>
            </a:r>
            <a:r>
              <a:rPr lang="en-US" dirty="0"/>
              <a:t> </a:t>
            </a:r>
            <a:r>
              <a:rPr lang="pt-BR" dirty="0"/>
              <a:t>Anual</a:t>
            </a:r>
          </a:p>
        </p:txBody>
      </p:sp>
      <p:pic>
        <p:nvPicPr>
          <p:cNvPr id="9" name="Espaço Reservado para Conteúdo 8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37" t="22944" r="78425" b="47708"/>
          <a:stretch/>
        </p:blipFill>
        <p:spPr>
          <a:xfrm>
            <a:off x="2747833" y="2516235"/>
            <a:ext cx="3656800" cy="3468669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95384">
            <a:off x="6717137" y="266356"/>
            <a:ext cx="1788795" cy="1788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968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Sobre música e tempo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idx="1"/>
          </p:nvPr>
        </p:nvSpPr>
        <p:spPr>
          <a:xfrm>
            <a:off x="1176865" y="2490139"/>
            <a:ext cx="7086602" cy="3444997"/>
          </a:xfrm>
        </p:spPr>
        <p:txBody>
          <a:bodyPr>
            <a:normAutofit fontScale="92500"/>
          </a:bodyPr>
          <a:lstStyle/>
          <a:p>
            <a:pPr algn="just"/>
            <a:r>
              <a:rPr lang="pt-BR" dirty="0"/>
              <a:t>Ritmo</a:t>
            </a:r>
          </a:p>
          <a:p>
            <a:pPr algn="just"/>
            <a:r>
              <a:rPr lang="pt-BR" dirty="0"/>
              <a:t>Tempo (ou velocidade) - 120 BPM máximo</a:t>
            </a:r>
          </a:p>
          <a:p>
            <a:pPr algn="just"/>
            <a:r>
              <a:rPr lang="pt-BR" dirty="0"/>
              <a:t>Compasso (4/4)</a:t>
            </a:r>
          </a:p>
          <a:p>
            <a:pPr algn="just"/>
            <a:r>
              <a:rPr lang="pt-BR" dirty="0"/>
              <a:t>1 semínima = 1 tempo</a:t>
            </a:r>
          </a:p>
          <a:p>
            <a:pPr algn="just"/>
            <a:r>
              <a:rPr lang="pt-BR" dirty="0"/>
              <a:t>1 semicolcheia = ¼ do tempo</a:t>
            </a:r>
          </a:p>
          <a:p>
            <a:pPr algn="just"/>
            <a:r>
              <a:rPr lang="pt-BR" dirty="0"/>
              <a:t>120 BPM = 2 BPS = 500 </a:t>
            </a:r>
            <a:r>
              <a:rPr lang="pt-BR" dirty="0" err="1"/>
              <a:t>ms</a:t>
            </a:r>
            <a:r>
              <a:rPr lang="pt-BR" dirty="0"/>
              <a:t> por batida</a:t>
            </a:r>
          </a:p>
          <a:p>
            <a:pPr algn="just"/>
            <a:r>
              <a:rPr lang="pt-BR" dirty="0"/>
              <a:t>1 semicolcheia = 125 </a:t>
            </a:r>
            <a:r>
              <a:rPr lang="pt-BR" dirty="0" err="1"/>
              <a:t>ms</a:t>
            </a:r>
            <a:r>
              <a:rPr lang="pt-BR" dirty="0"/>
              <a:t> entre uma nota e outra no mínimo</a:t>
            </a:r>
          </a:p>
          <a:p>
            <a:pPr algn="just"/>
            <a:endParaRPr lang="pt-BR" dirty="0"/>
          </a:p>
          <a:p>
            <a:pPr algn="just"/>
            <a:endParaRPr lang="pt-BR" dirty="0"/>
          </a:p>
          <a:p>
            <a:pPr algn="just"/>
            <a:endParaRPr lang="pt-BR" dirty="0"/>
          </a:p>
        </p:txBody>
      </p:sp>
      <p:pic>
        <p:nvPicPr>
          <p:cNvPr id="2050" name="Picture 2" descr="https://d30y9cdsu7xlg0.cloudfront.net/png/40530-200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3067" y="906271"/>
            <a:ext cx="660400" cy="66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://www.sotutorial.com/wp-content/uploads/2009/01/musical-compasso-a.g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11" t="56211" b="4787"/>
          <a:stretch/>
        </p:blipFill>
        <p:spPr bwMode="auto">
          <a:xfrm>
            <a:off x="6582835" y="3327400"/>
            <a:ext cx="1680632" cy="728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aprendapiano.com/wp-content/uploads/2017/02/Figuras-ritmicas-no-piano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1404" y="4177672"/>
            <a:ext cx="2142067" cy="615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3474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Captação do Som</a:t>
            </a:r>
          </a:p>
        </p:txBody>
      </p:sp>
      <p:sp>
        <p:nvSpPr>
          <p:cNvPr id="12" name="Espaço Reservado para Texto 11"/>
          <p:cNvSpPr>
            <a:spLocks noGrp="1"/>
          </p:cNvSpPr>
          <p:nvPr>
            <p:ph idx="1"/>
          </p:nvPr>
        </p:nvSpPr>
        <p:spPr>
          <a:xfrm>
            <a:off x="1176865" y="2490139"/>
            <a:ext cx="7086602" cy="3444997"/>
          </a:xfrm>
        </p:spPr>
        <p:txBody>
          <a:bodyPr>
            <a:normAutofit/>
          </a:bodyPr>
          <a:lstStyle/>
          <a:p>
            <a:pPr algn="just"/>
            <a:r>
              <a:rPr lang="pt-BR" dirty="0" err="1"/>
              <a:t>Javascript</a:t>
            </a:r>
            <a:r>
              <a:rPr lang="pt-BR" dirty="0"/>
              <a:t> (com autorização do Navegador)</a:t>
            </a:r>
          </a:p>
          <a:p>
            <a:pPr algn="just"/>
            <a:r>
              <a:rPr lang="pt-BR" dirty="0"/>
              <a:t>P5.js e p5sound.js – Derivado do projeto “</a:t>
            </a:r>
            <a:r>
              <a:rPr lang="pt-BR" dirty="0" err="1"/>
              <a:t>Processing</a:t>
            </a:r>
            <a:r>
              <a:rPr lang="pt-BR" dirty="0"/>
              <a:t>”</a:t>
            </a:r>
          </a:p>
          <a:p>
            <a:pPr algn="just"/>
            <a:r>
              <a:rPr lang="pt-BR" dirty="0"/>
              <a:t>Tempo da musica </a:t>
            </a:r>
            <a:r>
              <a:rPr lang="pt-BR" sz="2000" dirty="0"/>
              <a:t>(Usuário digita o BPM em que está tocando)</a:t>
            </a:r>
            <a:endParaRPr lang="pt-BR" dirty="0"/>
          </a:p>
          <a:p>
            <a:pPr algn="just"/>
            <a:r>
              <a:rPr lang="pt-BR" dirty="0"/>
              <a:t>“Acumulamos” o som durante ¼ de uma batida</a:t>
            </a:r>
          </a:p>
          <a:p>
            <a:pPr algn="just"/>
            <a:r>
              <a:rPr lang="pt-BR" dirty="0"/>
              <a:t>Após isso, passamos o que foi coletado para o FFT</a:t>
            </a:r>
          </a:p>
          <a:p>
            <a:pPr algn="just"/>
            <a:endParaRPr lang="pt-BR" dirty="0"/>
          </a:p>
          <a:p>
            <a:pPr algn="just"/>
            <a:endParaRPr lang="pt-BR" dirty="0"/>
          </a:p>
          <a:p>
            <a:pPr algn="just"/>
            <a:endParaRPr lang="pt-BR" dirty="0"/>
          </a:p>
          <a:p>
            <a:pPr algn="just"/>
            <a:endParaRPr lang="pt-BR" dirty="0"/>
          </a:p>
        </p:txBody>
      </p:sp>
      <p:pic>
        <p:nvPicPr>
          <p:cNvPr id="1026" name="Picture 2" descr="https://image.flaticon.com/icons/png/128/34/3447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2333" y="915338"/>
            <a:ext cx="601134" cy="601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1685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Fast Fourier Transform (FFT)</a:t>
            </a:r>
            <a:endParaRPr lang="pt-BR" dirty="0"/>
          </a:p>
        </p:txBody>
      </p:sp>
      <p:sp>
        <p:nvSpPr>
          <p:cNvPr id="12" name="Espaço Reservado para Texto 11"/>
          <p:cNvSpPr>
            <a:spLocks noGrp="1"/>
          </p:cNvSpPr>
          <p:nvPr>
            <p:ph idx="1"/>
          </p:nvPr>
        </p:nvSpPr>
        <p:spPr>
          <a:xfrm>
            <a:off x="1176865" y="2490139"/>
            <a:ext cx="6798736" cy="3444997"/>
          </a:xfrm>
        </p:spPr>
        <p:txBody>
          <a:bodyPr>
            <a:normAutofit fontScale="85000" lnSpcReduction="20000"/>
          </a:bodyPr>
          <a:lstStyle/>
          <a:p>
            <a:pPr algn="just"/>
            <a:r>
              <a:rPr lang="pt-BR" dirty="0"/>
              <a:t>Após a captação do som, passamos o som pelo FFT</a:t>
            </a:r>
          </a:p>
          <a:p>
            <a:pPr algn="just"/>
            <a:r>
              <a:rPr lang="pt-BR" dirty="0"/>
              <a:t>FFT transforma o som captado no domínio do tempo em domínio de frequência</a:t>
            </a:r>
          </a:p>
          <a:p>
            <a:pPr algn="just"/>
            <a:r>
              <a:rPr lang="pt-BR" dirty="0"/>
              <a:t>Biblioteca p5.js e p5sound.js – derivada do projeto “</a:t>
            </a:r>
            <a:r>
              <a:rPr lang="pt-BR" dirty="0" err="1"/>
              <a:t>Processing</a:t>
            </a:r>
            <a:r>
              <a:rPr lang="pt-BR" dirty="0"/>
              <a:t>”</a:t>
            </a:r>
          </a:p>
          <a:p>
            <a:pPr algn="just"/>
            <a:r>
              <a:rPr lang="pt-BR" dirty="0"/>
              <a:t>Saída do FFT é um vetor de 1024 dimensões com valores de 0 a 255 (1KB de dados)</a:t>
            </a:r>
          </a:p>
          <a:p>
            <a:pPr algn="just"/>
            <a:r>
              <a:rPr lang="pt-BR" dirty="0"/>
              <a:t>Os valores Representam a energia de cada Frequência</a:t>
            </a:r>
          </a:p>
          <a:p>
            <a:pPr algn="just"/>
            <a:r>
              <a:rPr lang="pt-BR" dirty="0"/>
              <a:t>1ª Etapa para o processamento da partitura</a:t>
            </a:r>
          </a:p>
          <a:p>
            <a:pPr algn="just"/>
            <a:r>
              <a:rPr lang="pt-BR" dirty="0"/>
              <a:t>As matrizes geradas são enviadas para o </a:t>
            </a:r>
            <a:r>
              <a:rPr lang="pt-BR" dirty="0" err="1"/>
              <a:t>TensorFlow</a:t>
            </a:r>
            <a:endParaRPr lang="pt-BR" dirty="0"/>
          </a:p>
          <a:p>
            <a:pPr algn="just"/>
            <a:endParaRPr lang="pt-BR" dirty="0"/>
          </a:p>
          <a:p>
            <a:pPr algn="just"/>
            <a:endParaRPr lang="pt-BR" dirty="0"/>
          </a:p>
          <a:p>
            <a:pPr algn="just"/>
            <a:endParaRPr lang="pt-BR" dirty="0"/>
          </a:p>
        </p:txBody>
      </p:sp>
      <p:pic>
        <p:nvPicPr>
          <p:cNvPr id="5" name="Picture 2" descr="http://www.freeiconspng.com/uploads/audio-sound-waves-png-7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943808">
            <a:off x="7273335" y="478772"/>
            <a:ext cx="1187444" cy="1187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CaixaDeTexto 1"/>
              <p:cNvSpPr txBox="1"/>
              <p:nvPr/>
            </p:nvSpPr>
            <p:spPr>
              <a:xfrm>
                <a:off x="2106600" y="1894249"/>
                <a:ext cx="4939266" cy="38959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900" i="1"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lang="pt-PT" sz="900" i="1">
                              <a:latin typeface="Cambria Math" charset="0"/>
                            </a:rPr>
                            <m:t>𝐹</m:t>
                          </m:r>
                        </m:e>
                        <m:sub>
                          <m:r>
                            <a:rPr lang="pt-PT" sz="900" i="1">
                              <a:latin typeface="Cambria Math" charset="0"/>
                            </a:rPr>
                            <m:t>𝑛</m:t>
                          </m:r>
                        </m:sub>
                      </m:sSub>
                      <m:r>
                        <a:rPr lang="pt-PT" sz="900" i="1">
                          <a:latin typeface="Cambria Math" charset="0"/>
                        </a:rPr>
                        <m:t>= </m:t>
                      </m:r>
                      <m:nary>
                        <m:naryPr>
                          <m:chr m:val="∑"/>
                          <m:ctrlPr>
                            <a:rPr lang="is-IS" sz="9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t-PT" sz="900" i="1">
                              <a:latin typeface="Cambria Math" charset="0"/>
                            </a:rPr>
                            <m:t>𝑘</m:t>
                          </m:r>
                          <m:r>
                            <a:rPr lang="pt-PT" sz="900" i="1">
                              <a:latin typeface="Cambria Math" charset="0"/>
                            </a:rPr>
                            <m:t>=0</m:t>
                          </m:r>
                        </m:sub>
                        <m:sup>
                          <m:r>
                            <a:rPr lang="pt-PT" sz="900" i="1">
                              <a:latin typeface="Cambria Math" charset="0"/>
                            </a:rPr>
                            <m:t>𝑁</m:t>
                          </m:r>
                          <m:r>
                            <a:rPr lang="pt-PT" sz="900" i="1">
                              <a:latin typeface="Cambria Math" charset="0"/>
                            </a:rPr>
                            <m:t>−1</m:t>
                          </m:r>
                        </m:sup>
                        <m:e>
                          <m:sSub>
                            <m:sSubPr>
                              <m:ctrlPr>
                                <a:rPr lang="en-US" sz="9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pt-PT" sz="900" i="1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pt-PT" sz="900" i="1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9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pt-PT" sz="900" i="1">
                                  <a:latin typeface="Cambria Math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pt-PT" sz="900" i="1">
                                  <a:latin typeface="Cambria Math" charset="0"/>
                                </a:rPr>
                                <m:t>−</m:t>
                              </m:r>
                              <m:r>
                                <a:rPr lang="pt-PT" sz="900" i="1">
                                  <a:latin typeface="Cambria Math" charset="0"/>
                                </a:rPr>
                                <m:t>𝑖</m:t>
                              </m:r>
                              <m:r>
                                <a:rPr lang="pt-PT" sz="900" i="1">
                                  <a:latin typeface="Cambria Math" charset="0"/>
                                </a:rPr>
                                <m:t>2</m:t>
                              </m:r>
                              <m:r>
                                <a:rPr lang="pt-PT" sz="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𝜋</m:t>
                              </m:r>
                              <m:r>
                                <a:rPr lang="pt-PT" sz="9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𝑛</m:t>
                              </m:r>
                              <m:f>
                                <m:fPr>
                                  <m:ctrlPr>
                                    <a:rPr lang="mr-IN" sz="9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fPr>
                                <m:num>
                                  <m:r>
                                    <a:rPr lang="pt-PT" sz="9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𝑘</m:t>
                                  </m:r>
                                </m:num>
                                <m:den>
                                  <m:r>
                                    <a:rPr lang="pt-PT" sz="9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𝑁</m:t>
                                  </m:r>
                                </m:den>
                              </m:f>
                            </m:sup>
                          </m:sSup>
                        </m:e>
                      </m:nary>
                      <m:r>
                        <a:rPr lang="pt-PT" sz="900" i="1">
                          <a:latin typeface="Cambria Math" charset="0"/>
                        </a:rPr>
                        <m:t>=</m:t>
                      </m:r>
                      <m:nary>
                        <m:naryPr>
                          <m:chr m:val="∑"/>
                          <m:ctrlPr>
                            <a:rPr lang="is-IS" sz="900" i="1">
                              <a:latin typeface="Cambria Math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pt-PT" sz="900" i="1">
                              <a:latin typeface="Cambria Math" charset="0"/>
                            </a:rPr>
                            <m:t>𝐾</m:t>
                          </m:r>
                          <m:r>
                            <a:rPr lang="pt-PT" sz="900" i="1">
                              <a:latin typeface="Cambria Math" charset="0"/>
                            </a:rPr>
                            <m:t>=0</m:t>
                          </m:r>
                        </m:sub>
                        <m:sup>
                          <m:r>
                            <a:rPr lang="pt-PT" sz="900" i="1">
                              <a:latin typeface="Cambria Math" charset="0"/>
                            </a:rPr>
                            <m:t>𝑁</m:t>
                          </m:r>
                          <m:r>
                            <a:rPr lang="pt-PT" sz="900" i="1">
                              <a:latin typeface="Cambria Math" charset="0"/>
                            </a:rPr>
                            <m:t>−1</m:t>
                          </m:r>
                        </m:sup>
                        <m:e>
                          <m:sSub>
                            <m:sSubPr>
                              <m:ctrlPr>
                                <a:rPr lang="en-US" sz="900" i="1">
                                  <a:latin typeface="Cambria Math" charset="0"/>
                                </a:rPr>
                              </m:ctrlPr>
                            </m:sSubPr>
                            <m:e>
                              <m:r>
                                <a:rPr lang="pt-PT" sz="900" i="1">
                                  <a:latin typeface="Cambria Math" charset="0"/>
                                </a:rPr>
                                <m:t>𝑓</m:t>
                              </m:r>
                            </m:e>
                            <m:sub>
                              <m:r>
                                <a:rPr lang="pt-PT" sz="900" i="1">
                                  <a:latin typeface="Cambria Math" charset="0"/>
                                </a:rPr>
                                <m:t>𝑘</m:t>
                              </m:r>
                            </m:sub>
                          </m:sSub>
                          <m:sSup>
                            <m:sSupPr>
                              <m:ctrlPr>
                                <a:rPr lang="en-US" sz="900" i="1"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pt-PT" sz="900" i="1">
                                  <a:latin typeface="Cambria Math" charset="0"/>
                                </a:rPr>
                                <m:t>𝑊</m:t>
                              </m:r>
                            </m:e>
                            <m:sup>
                              <m:r>
                                <a:rPr lang="pt-PT" sz="900" i="1">
                                  <a:latin typeface="Cambria Math" charset="0"/>
                                </a:rPr>
                                <m:t>𝑘𝑛</m:t>
                              </m:r>
                            </m:sup>
                          </m:sSup>
                          <m:r>
                            <a:rPr lang="pt-PT" sz="900" i="1">
                              <a:latin typeface="Cambria Math" charset="0"/>
                            </a:rPr>
                            <m:t>.</m:t>
                          </m:r>
                          <m:r>
                            <a:rPr lang="pt-PT" sz="900" i="1">
                              <a:latin typeface="Cambria Math" charset="0"/>
                            </a:rPr>
                            <m:t>𝑛</m:t>
                          </m:r>
                        </m:e>
                      </m:nary>
                      <m:r>
                        <a:rPr lang="pt-PT" sz="900" i="1">
                          <a:latin typeface="Cambria Math" charset="0"/>
                        </a:rPr>
                        <m:t>=0.....</m:t>
                      </m:r>
                      <m:r>
                        <a:rPr lang="pt-PT" sz="900" i="1">
                          <a:latin typeface="Cambria Math" charset="0"/>
                        </a:rPr>
                        <m:t>𝑁</m:t>
                      </m:r>
                      <m:r>
                        <a:rPr lang="pt-PT" sz="900" i="1">
                          <a:latin typeface="Cambria Math" charset="0"/>
                        </a:rPr>
                        <m:t>−1</m:t>
                      </m:r>
                    </m:oMath>
                  </m:oMathPara>
                </a14:m>
                <a:endParaRPr lang="pt-BR" sz="900" dirty="0"/>
              </a:p>
            </p:txBody>
          </p:sp>
        </mc:Choice>
        <mc:Fallback xmlns="">
          <p:sp>
            <p:nvSpPr>
              <p:cNvPr id="2" name="CaixaDeTexto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06600" y="1894249"/>
                <a:ext cx="4939266" cy="389594"/>
              </a:xfrm>
              <a:prstGeom prst="rect">
                <a:avLst/>
              </a:prstGeom>
              <a:blipFill>
                <a:blip r:embed="rId3"/>
                <a:stretch>
                  <a:fillRect t="-121875" b="-184375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0960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Digitalização</a:t>
            </a:r>
            <a:r>
              <a:rPr lang="en-US" dirty="0"/>
              <a:t> do </a:t>
            </a:r>
            <a:r>
              <a:rPr lang="en-US" dirty="0" err="1"/>
              <a:t>som</a:t>
            </a:r>
            <a:r>
              <a:rPr lang="en-US" dirty="0"/>
              <a:t> (</a:t>
            </a:r>
            <a:r>
              <a:rPr lang="en-US" dirty="0" err="1"/>
              <a:t>treinamento</a:t>
            </a:r>
            <a:r>
              <a:rPr lang="en-US" dirty="0"/>
              <a:t>)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pt-BR" dirty="0"/>
              <a:t>A partir de um arquivo MIDI é gerado um arquivo de vetores de 176 dimensões com valores booleanos</a:t>
            </a:r>
          </a:p>
          <a:p>
            <a:r>
              <a:rPr lang="pt-BR" dirty="0"/>
              <a:t>Primeiras 88 dimensões: Qual nota está sendo tocada</a:t>
            </a:r>
          </a:p>
          <a:p>
            <a:r>
              <a:rPr lang="pt-BR" dirty="0"/>
              <a:t>Ultimas 88 dimensões: Nota sustentada ou Nova</a:t>
            </a:r>
          </a:p>
          <a:p>
            <a:r>
              <a:rPr lang="pt-BR" dirty="0"/>
              <a:t>Aqui se vê a importância de acumular o som por ¼ de uma batida, já que o MIDI analisado retorna vetores nesse mesmo intervalo</a:t>
            </a:r>
          </a:p>
          <a:p>
            <a:r>
              <a:rPr lang="pt-BR" dirty="0"/>
              <a:t>Após a digitalização, junte o arquivo gerado com o FFT e mande para o </a:t>
            </a:r>
            <a:r>
              <a:rPr lang="pt-BR" i="1" dirty="0" err="1"/>
              <a:t>TensorFlow</a:t>
            </a:r>
            <a:r>
              <a:rPr lang="pt-BR" dirty="0"/>
              <a:t> para treinamento!</a:t>
            </a:r>
          </a:p>
          <a:p>
            <a:endParaRPr lang="pt-BR" dirty="0"/>
          </a:p>
        </p:txBody>
      </p:sp>
      <p:pic>
        <p:nvPicPr>
          <p:cNvPr id="9" name="Espaço Reservado para Conteúdo 8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029" y="2505291"/>
            <a:ext cx="3336925" cy="1708142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029" y="4257689"/>
            <a:ext cx="3330575" cy="1702964"/>
          </a:xfrm>
          <a:prstGeom prst="rect">
            <a:avLst/>
          </a:prstGeom>
        </p:spPr>
      </p:pic>
      <p:pic>
        <p:nvPicPr>
          <p:cNvPr id="1028" name="Picture 4" descr="https://d30y9cdsu7xlg0.cloudfront.net/png/39471-20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90852">
            <a:off x="7622677" y="685407"/>
            <a:ext cx="718553" cy="7185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3543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Arquivo</a:t>
            </a:r>
            <a:r>
              <a:rPr lang="en-US" dirty="0"/>
              <a:t> </a:t>
            </a:r>
            <a:r>
              <a:rPr lang="en-US" dirty="0" err="1"/>
              <a:t>resultante</a:t>
            </a:r>
            <a:r>
              <a:rPr lang="en-US" dirty="0"/>
              <a:t> do FFT</a:t>
            </a:r>
            <a:endParaRPr lang="pt-BR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Vetores</a:t>
            </a:r>
            <a:r>
              <a:rPr lang="en-US" dirty="0"/>
              <a:t> de </a:t>
            </a:r>
            <a:r>
              <a:rPr lang="en-US" dirty="0" err="1"/>
              <a:t>resultantes</a:t>
            </a:r>
            <a:r>
              <a:rPr lang="en-US" dirty="0"/>
              <a:t> </a:t>
            </a:r>
            <a:r>
              <a:rPr lang="en-US" dirty="0" err="1"/>
              <a:t>após</a:t>
            </a:r>
            <a:r>
              <a:rPr lang="en-US" dirty="0"/>
              <a:t> o </a:t>
            </a:r>
            <a:r>
              <a:rPr lang="en-US" dirty="0" err="1"/>
              <a:t>som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analisado</a:t>
            </a:r>
            <a:r>
              <a:rPr lang="en-US" dirty="0"/>
              <a:t>, </a:t>
            </a:r>
            <a:r>
              <a:rPr lang="en-US" dirty="0" err="1"/>
              <a:t>esses</a:t>
            </a:r>
            <a:r>
              <a:rPr lang="en-US" dirty="0"/>
              <a:t> </a:t>
            </a:r>
            <a:r>
              <a:rPr lang="en-US" dirty="0" err="1"/>
              <a:t>são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vetores</a:t>
            </a:r>
            <a:r>
              <a:rPr lang="en-US" dirty="0"/>
              <a:t> de entrada </a:t>
            </a:r>
            <a:r>
              <a:rPr lang="en-US" dirty="0" err="1"/>
              <a:t>passados</a:t>
            </a:r>
            <a:r>
              <a:rPr lang="en-US" dirty="0"/>
              <a:t> para </a:t>
            </a:r>
            <a:r>
              <a:rPr lang="en-US" dirty="0" err="1"/>
              <a:t>aprendizagem</a:t>
            </a:r>
            <a:r>
              <a:rPr lang="en-US" dirty="0"/>
              <a:t> no </a:t>
            </a:r>
            <a:r>
              <a:rPr lang="en-US" dirty="0" err="1"/>
              <a:t>tensorFlow</a:t>
            </a:r>
            <a:endParaRPr lang="pt-BR" dirty="0"/>
          </a:p>
        </p:txBody>
      </p:sp>
      <p:pic>
        <p:nvPicPr>
          <p:cNvPr id="6" name="Espaço Reservado para Imagem 5"/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7" t="7815" r="55483" b="54151"/>
          <a:stretch/>
        </p:blipFill>
        <p:spPr>
          <a:xfrm>
            <a:off x="948266" y="889533"/>
            <a:ext cx="7246828" cy="3819073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 flipH="1">
            <a:off x="770466" y="1879599"/>
            <a:ext cx="7653866" cy="0"/>
          </a:xfrm>
          <a:prstGeom prst="line">
            <a:avLst/>
          </a:prstGeom>
          <a:ln w="19050">
            <a:solidFill>
              <a:srgbClr val="92D050">
                <a:alpha val="8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/>
          <p:cNvCxnSpPr/>
          <p:nvPr/>
        </p:nvCxnSpPr>
        <p:spPr>
          <a:xfrm flipH="1">
            <a:off x="770466" y="2683937"/>
            <a:ext cx="7653866" cy="0"/>
          </a:xfrm>
          <a:prstGeom prst="line">
            <a:avLst/>
          </a:prstGeom>
          <a:ln w="19050">
            <a:solidFill>
              <a:srgbClr val="92D050">
                <a:alpha val="8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>
          <a:xfrm flipH="1">
            <a:off x="770466" y="3505207"/>
            <a:ext cx="7653866" cy="0"/>
          </a:xfrm>
          <a:prstGeom prst="line">
            <a:avLst/>
          </a:prstGeom>
          <a:ln w="19050">
            <a:solidFill>
              <a:srgbClr val="92D050">
                <a:alpha val="8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/>
        </p:nvCxnSpPr>
        <p:spPr>
          <a:xfrm flipH="1">
            <a:off x="770466" y="4343403"/>
            <a:ext cx="7653866" cy="0"/>
          </a:xfrm>
          <a:prstGeom prst="line">
            <a:avLst/>
          </a:prstGeom>
          <a:ln w="19050">
            <a:solidFill>
              <a:srgbClr val="92D050">
                <a:alpha val="81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2340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Orgânico">
  <a:themeElements>
    <a:clrScheme name="Orgânico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B15E28"/>
      </a:accent1>
      <a:accent2>
        <a:srgbClr val="B13228"/>
      </a:accent2>
      <a:accent3>
        <a:srgbClr val="8B7B56"/>
      </a:accent3>
      <a:accent4>
        <a:srgbClr val="E09C41"/>
      </a:accent4>
      <a:accent5>
        <a:srgbClr val="9EAE51"/>
      </a:accent5>
      <a:accent6>
        <a:srgbClr val="6E7355"/>
      </a:accent6>
      <a:hlink>
        <a:srgbClr val="D37A21"/>
      </a:hlink>
      <a:folHlink>
        <a:srgbClr val="CA8F55"/>
      </a:folHlink>
    </a:clrScheme>
    <a:fontScheme name="Orgânico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ânico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039A4B3-0617-4CFC-B614-27363ECC28A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632</TotalTime>
  <Words>542</Words>
  <Application>Microsoft Macintosh PowerPoint</Application>
  <PresentationFormat>Apresentação na tela (4:3)</PresentationFormat>
  <Paragraphs>68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Arial</vt:lpstr>
      <vt:lpstr>Cambria Math</vt:lpstr>
      <vt:lpstr>Garamond</vt:lpstr>
      <vt:lpstr>Orgânico</vt:lpstr>
      <vt:lpstr>Composição automática de partituras utilizando Machine Learning</vt:lpstr>
      <vt:lpstr>Introdução</vt:lpstr>
      <vt:lpstr>Ferramentas &amp; Técnicas</vt:lpstr>
      <vt:lpstr>Cronograma Anual</vt:lpstr>
      <vt:lpstr>Sobre música e tempo</vt:lpstr>
      <vt:lpstr>Captação do Som</vt:lpstr>
      <vt:lpstr>Fast Fourier Transform (FFT)</vt:lpstr>
      <vt:lpstr>Digitalização do som (treinamento)</vt:lpstr>
      <vt:lpstr>Arquivo resultante do FFT</vt:lpstr>
      <vt:lpstr>Arquivo resultante da análise do MIDI</vt:lpstr>
      <vt:lpstr>Web Socket</vt:lpstr>
      <vt:lpstr>Como juntamos tudo isso?</vt:lpstr>
      <vt:lpstr>Nosso foco agora</vt:lpstr>
      <vt:lpstr>Agradecimentos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Composição de Partituras Automatizadas Através de Machine Learning Composing Automated Sheet Music with Machine Learning </dc:title>
  <dc:creator>João Augusto Silva Lêdo</dc:creator>
  <cp:lastModifiedBy>João Augusto Silva Lêdo</cp:lastModifiedBy>
  <cp:revision>66</cp:revision>
  <dcterms:created xsi:type="dcterms:W3CDTF">2017-05-25T22:44:39Z</dcterms:created>
  <dcterms:modified xsi:type="dcterms:W3CDTF">2017-10-05T17:35:59Z</dcterms:modified>
</cp:coreProperties>
</file>

<file path=docProps/thumbnail.jpeg>
</file>